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94131307782192"/>
          <c:y val="4.9506684200710992E-2"/>
          <c:w val="0.61806370700737157"/>
          <c:h val="0.80396709366553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rgbClr val="00239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83-4BD1-9684-ACA022D9EDD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C0-4B68-9826-5A2AFF5017B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83-4BD1-9684-ACA022D9EDD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C0-4B68-9826-5A2AFF5017BD}"/>
              </c:ext>
            </c:extLst>
          </c:dPt>
          <c:dLbls>
            <c:dLbl>
              <c:idx val="0"/>
              <c:layout>
                <c:manualLayout>
                  <c:x val="-6.7909532311335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4C-47D4-9495-FB685DB471A4}"/>
                </c:ext>
              </c:extLst>
            </c:dLbl>
            <c:dLbl>
              <c:idx val="1"/>
              <c:layout>
                <c:manualLayout>
                  <c:x val="-6.0024984862436341E-2"/>
                  <c:y val="-6.42723772252108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4C-47D4-9495-FB685DB471A4}"/>
                </c:ext>
              </c:extLst>
            </c:dLbl>
            <c:dLbl>
              <c:idx val="2"/>
              <c:layout>
                <c:manualLayout>
                  <c:x val="-7.131727863837195E-2"/>
                  <c:y val="1.26520427608680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rm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4632582852752857E-2"/>
                      <c:h val="6.138012025007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4C-47D4-9495-FB685DB471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rm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83-4BD1-9684-ACA022D9E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Ammattikorkeakoulu</c:v>
                </c:pt>
                <c:pt idx="1">
                  <c:v>Erityisopettajat</c:v>
                </c:pt>
                <c:pt idx="2">
                  <c:v>Lastentarhanopettajat</c:v>
                </c:pt>
                <c:pt idx="3">
                  <c:v>Luokanopettajat</c:v>
                </c:pt>
                <c:pt idx="4">
                  <c:v>Ammatilliset oppilaitokset</c:v>
                </c:pt>
                <c:pt idx="5">
                  <c:v>Opetusala keskimäärin</c:v>
                </c:pt>
                <c:pt idx="6">
                  <c:v>Lukion ja yläasteen aineenopettajat</c:v>
                </c:pt>
                <c:pt idx="7">
                  <c:v>Yliopisto</c:v>
                </c:pt>
                <c:pt idx="8">
                  <c:v>Akol, aikuisopettajien liitto</c:v>
                </c:pt>
              </c:strCache>
            </c:strRef>
          </c:cat>
          <c:val>
            <c:numRef>
              <c:f>Taul1!$B$2:$B$10</c:f>
              <c:numCache>
                <c:formatCode>0.0\ %</c:formatCode>
                <c:ptCount val="9"/>
                <c:pt idx="0">
                  <c:v>2.8000000000000001E-2</c:v>
                </c:pt>
                <c:pt idx="1">
                  <c:v>2.5000000000000001E-2</c:v>
                </c:pt>
                <c:pt idx="2">
                  <c:v>2.8000000000000001E-2</c:v>
                </c:pt>
                <c:pt idx="3">
                  <c:v>0.04</c:v>
                </c:pt>
                <c:pt idx="4">
                  <c:v>5.3999999999999999E-2</c:v>
                </c:pt>
                <c:pt idx="5">
                  <c:v>0.06</c:v>
                </c:pt>
                <c:pt idx="6">
                  <c:v>0.11600000000000001</c:v>
                </c:pt>
                <c:pt idx="7">
                  <c:v>0.11700000000000001</c:v>
                </c:pt>
                <c:pt idx="8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F-4F5D-8586-BE166C451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12425488"/>
        <c:axId val="312425880"/>
      </c:barChart>
      <c:catAx>
        <c:axId val="31242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12425880"/>
        <c:crosses val="autoZero"/>
        <c:auto val="1"/>
        <c:lblAlgn val="ctr"/>
        <c:lblOffset val="100"/>
        <c:noMultiLvlLbl val="0"/>
      </c:catAx>
      <c:valAx>
        <c:axId val="312425880"/>
        <c:scaling>
          <c:orientation val="minMax"/>
        </c:scaling>
        <c:delete val="0"/>
        <c:axPos val="b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398" b="0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r>
                  <a:rPr lang="fi-FI" dirty="0"/>
                  <a:t>Työttömien</a:t>
                </a:r>
                <a:r>
                  <a:rPr lang="fi-FI" baseline="0" dirty="0"/>
                  <a:t> työnhakijoiden osuus ammattiryhmästä, maaliskuu 2017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0.33029581447246631"/>
              <c:y val="3.4145819056115344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12425488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0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1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2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F3D10C-A5E5-4241-8E07-5F8383BBB88F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7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omi 100 OAJ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176" y="365125"/>
            <a:ext cx="8012162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9" b="3678"/>
          <a:stretch/>
        </p:blipFill>
        <p:spPr>
          <a:xfrm flipH="1">
            <a:off x="11224494" y="0"/>
            <a:ext cx="967506" cy="68531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9430" b="14320"/>
          <a:stretch/>
        </p:blipFill>
        <p:spPr>
          <a:xfrm>
            <a:off x="0" y="5212436"/>
            <a:ext cx="1262744" cy="16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38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7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20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15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12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9" b="3678"/>
          <a:stretch/>
        </p:blipFill>
        <p:spPr>
          <a:xfrm flipH="1">
            <a:off x="11224494" y="0"/>
            <a:ext cx="967506" cy="6853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2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212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D10C-A5E5-4241-8E07-5F8383BBB88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48DEDF-B19A-4584-A941-149BEBD5E7A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9430" b="14320"/>
          <a:stretch/>
        </p:blipFill>
        <p:spPr>
          <a:xfrm>
            <a:off x="104503" y="5229348"/>
            <a:ext cx="1239744" cy="16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3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2651" y="365127"/>
            <a:ext cx="7793455" cy="1325563"/>
          </a:xfrm>
        </p:spPr>
        <p:txBody>
          <a:bodyPr>
            <a:normAutofit/>
          </a:bodyPr>
          <a:lstStyle/>
          <a:p>
            <a:r>
              <a:rPr lang="fi-FI" sz="2600" dirty="0">
                <a:latin typeface="Arial Black" panose="020B0A04020102020204" pitchFamily="34" charset="0"/>
              </a:rPr>
              <a:t>Opetusalan työttömyyden hoito edellyttää opetusalalle toimivaa muutosturvaa sekä opettajatarpeen ennakointia. 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2152651" y="2225033"/>
          <a:ext cx="7453313" cy="39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3367129" y="6551046"/>
            <a:ext cx="3866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" dirty="0">
                <a:latin typeface="Arial" panose="020B0604020202020204" pitchFamily="34" charset="0"/>
                <a:cs typeface="Arial" panose="020B0604020202020204" pitchFamily="34" charset="0"/>
              </a:rPr>
              <a:t>*) Aikuiskoulutuskeskusten opettajien tilastointiajankohta on vuoden 2015 keskiarvo</a:t>
            </a:r>
          </a:p>
          <a:p>
            <a:r>
              <a:rPr lang="fi-FI" sz="600" dirty="0">
                <a:latin typeface="Arial" panose="020B0604020202020204" pitchFamily="34" charset="0"/>
                <a:cs typeface="Arial" panose="020B0604020202020204" pitchFamily="34" charset="0"/>
              </a:rPr>
              <a:t>Lähde: Opettajien työttömyyskassasta päivärahaa saaneiden osuus Aikuisopettajien Liitto </a:t>
            </a:r>
            <a:r>
              <a:rPr lang="fi-FI" sz="600" dirty="0" err="1">
                <a:latin typeface="Arial" panose="020B0604020202020204" pitchFamily="34" charset="0"/>
                <a:cs typeface="Arial" panose="020B0604020202020204" pitchFamily="34" charset="0"/>
              </a:rPr>
              <a:t>AKOL:n</a:t>
            </a:r>
            <a:r>
              <a:rPr lang="fi-FI" sz="600" dirty="0">
                <a:latin typeface="Arial" panose="020B0604020202020204" pitchFamily="34" charset="0"/>
                <a:cs typeface="Arial" panose="020B0604020202020204" pitchFamily="34" charset="0"/>
              </a:rPr>
              <a:t> jäsenistä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233893" y="4915745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Lähde: TEM, Opettajien työttömyyskassa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2152651" y="1578702"/>
            <a:ext cx="815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0A1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Ennakointia varten tarvitaan opettajarekisteri, josta opettajatarvetta ja kelpoisuustilannetta voi seurata.</a:t>
            </a:r>
          </a:p>
        </p:txBody>
      </p:sp>
    </p:spTree>
    <p:extLst>
      <p:ext uri="{BB962C8B-B14F-4D97-AF65-F5344CB8AC3E}">
        <p14:creationId xmlns:p14="http://schemas.microsoft.com/office/powerpoint/2010/main" val="188515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J Opettajien työttömyys SiV [Vain luku]" id="{855333AA-8853-4F8C-9973-8D9D6338715D}" vid="{49B85774-7A26-414D-A412-F4CE0A426902}"/>
    </a:ext>
  </a:extLst>
</a:theme>
</file>

<file path=ppt/theme/themeOverride1.xml><?xml version="1.0" encoding="utf-8"?>
<a:themeOverride xmlns:a="http://schemas.openxmlformats.org/drawingml/2006/main">
  <a:clrScheme name="OAJ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395"/>
    </a:accent1>
    <a:accent2>
      <a:srgbClr val="00A0E0"/>
    </a:accent2>
    <a:accent3>
      <a:srgbClr val="2D90D1"/>
    </a:accent3>
    <a:accent4>
      <a:srgbClr val="BFB4D6"/>
    </a:accent4>
    <a:accent5>
      <a:srgbClr val="7E69AA"/>
    </a:accent5>
    <a:accent6>
      <a:srgbClr val="DAD2E9"/>
    </a:accent6>
    <a:hlink>
      <a:srgbClr val="D578AD"/>
    </a:hlink>
    <a:folHlink>
      <a:srgbClr val="84C54D"/>
    </a:folHlink>
  </a:clrScheme>
  <a:fontScheme name="Office-teem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80ED21B9D4D25145BFED96B7101B32A2" ma:contentTypeVersion="1" ma:contentTypeDescription="Lataa kuva palvelimeen." ma:contentTypeScope="" ma:versionID="2c2ed4ab1f95c23c7610a01c4fcc6f20">
  <xsd:schema xmlns:xsd="http://www.w3.org/2001/XMLSchema" xmlns:xs="http://www.w3.org/2001/XMLSchema" xmlns:p="http://schemas.microsoft.com/office/2006/metadata/properties" xmlns:ns1="http://schemas.microsoft.com/sharepoint/v3" xmlns:ns2="44B1C134-E4F4-4B2C-8EDC-83E9DE2E4970" xmlns:ns3="http://schemas.microsoft.com/sharepoint/v3/fields" targetNamespace="http://schemas.microsoft.com/office/2006/metadata/properties" ma:root="true" ma:fieldsID="3d266a2b3286d9c0cbff416ca76877e0" ns1:_="" ns2:_="" ns3:_="">
    <xsd:import namespace="http://schemas.microsoft.com/sharepoint/v3"/>
    <xsd:import namespace="44B1C134-E4F4-4B2C-8EDC-83E9DE2E497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1C134-E4F4-4B2C-8EDC-83E9DE2E497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Title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44B1C134-E4F4-4B2C-8EDC-83E9DE2E4970" xsi:nil="true"/>
  </documentManagement>
</p:properties>
</file>

<file path=customXml/itemProps1.xml><?xml version="1.0" encoding="utf-8"?>
<ds:datastoreItem xmlns:ds="http://schemas.openxmlformats.org/officeDocument/2006/customXml" ds:itemID="{21CD96B8-D87D-4C58-9F8B-E4EDBF6E0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B200B-16FC-4FFB-9EE3-4576F7301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B1C134-E4F4-4B2C-8EDC-83E9DE2E497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76385-B5D2-4586-AFB3-783F350F66A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4B1C134-E4F4-4B2C-8EDC-83E9DE2E4970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Liite_10.5. Kuuleminen  VNS 4_2017_OAJ Opettajien työttömyys SiV</Template>
  <TotalTime>1</TotalTime>
  <Words>61</Words>
  <Application>Microsoft Office PowerPoint</Application>
  <PresentationFormat>Laajakuva</PresentationFormat>
  <Paragraphs>10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Office-teema</vt:lpstr>
      <vt:lpstr>Opetusalan työttömyyden hoito edellyttää opetusalalle toimivaa muutosturvaa sekä opettajatarpeen ennakointia.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Opetusalan työttömyyden hoito edellyttää opetusalalle toimivaa muutosturvaa sekä opettajatarpeen ennakointia.</dc:title>
  <dc:creator>Sivonen Mervi</dc:creator>
  <cp:keywords/>
  <dc:description/>
  <cp:lastModifiedBy>Vuolle Airi</cp:lastModifiedBy>
  <cp:revision>2</cp:revision>
  <dcterms:created xsi:type="dcterms:W3CDTF">2017-05-09T09:19:12Z</dcterms:created>
  <dcterms:modified xsi:type="dcterms:W3CDTF">2017-05-23T09:27:45Z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0x0101009148F5A04DDD49CBA7127AADA5FB792B00AADE34325A8B49CDA8BB4DB53328F2140080ED21B9D4D25145BFED96B7101B32A2</vt:lpwstr>
  </property>
</Properties>
</file>